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Noto Sans CJK KR Bold" panose="020B0600000101010101" charset="-127"/>
      <p:bold r:id="rId33"/>
    </p:embeddedFont>
    <p:embeddedFont>
      <p:font typeface="Noto Sans CJK KR Regular" panose="020B0600000101010101" charset="-127"/>
      <p:regular r:id="rId34"/>
    </p:embeddedFont>
    <p:embeddedFont>
      <p:font typeface="Pretendard Bold" panose="020B0600000101010101" charset="-127"/>
      <p:bold r:id="rId35"/>
    </p:embeddedFont>
    <p:embeddedFont>
      <p:font typeface="Pretendard Light" panose="020B0600000101010101" charset="-127"/>
      <p:regular r:id="rId36"/>
    </p:embeddedFont>
    <p:embeddedFont>
      <p:font typeface="Pretendard Medium" panose="020B0600000101010101" charset="-127"/>
      <p:bold r:id="rId37"/>
    </p:embeddedFont>
    <p:embeddedFont>
      <p:font typeface="Pretendard Regular" panose="020B0600000101010101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80.gif"/><Relationship Id="rId7" Type="http://schemas.openxmlformats.org/officeDocument/2006/relationships/image" Target="../media/image2.pn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9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gif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gif"/><Relationship Id="rId4" Type="http://schemas.openxmlformats.org/officeDocument/2006/relationships/image" Target="../media/image120.png"/><Relationship Id="rId9" Type="http://schemas.openxmlformats.org/officeDocument/2006/relationships/image" Target="../media/image125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gif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gif"/><Relationship Id="rId13" Type="http://schemas.openxmlformats.org/officeDocument/2006/relationships/image" Target="../media/image177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2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192.png"/><Relationship Id="rId2" Type="http://schemas.openxmlformats.org/officeDocument/2006/relationships/image" Target="../media/image1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3.png"/><Relationship Id="rId3" Type="http://schemas.openxmlformats.org/officeDocument/2006/relationships/image" Target="../media/image2.png"/><Relationship Id="rId7" Type="http://schemas.openxmlformats.org/officeDocument/2006/relationships/image" Target="../media/image218.png"/><Relationship Id="rId12" Type="http://schemas.openxmlformats.org/officeDocument/2006/relationships/image" Target="../media/image2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1.png"/><Relationship Id="rId5" Type="http://schemas.openxmlformats.org/officeDocument/2006/relationships/image" Target="../media/image216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5.png"/><Relationship Id="rId9" Type="http://schemas.openxmlformats.org/officeDocument/2006/relationships/image" Target="../media/image212.png"/><Relationship Id="rId14" Type="http://schemas.openxmlformats.org/officeDocument/2006/relationships/image" Target="../media/image2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40.gif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gif"/><Relationship Id="rId17" Type="http://schemas.openxmlformats.org/officeDocument/2006/relationships/image" Target="../media/image68.png"/><Relationship Id="rId2" Type="http://schemas.openxmlformats.org/officeDocument/2006/relationships/image" Target="../media/image55.gif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2.png"/><Relationship Id="rId5" Type="http://schemas.openxmlformats.org/officeDocument/2006/relationships/image" Target="../media/image1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987800"/>
            <a:ext cx="15671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프론트엔드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결과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발표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19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D9F28"/>
                </a:solidFill>
                <a:latin typeface="Pretendard Regular"/>
              </a:rPr>
              <a:t>emart24</a:t>
            </a:r>
          </a:p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2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조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오윤석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박예린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박시우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00" b="0" i="0" u="none" strike="noStrike">
                <a:solidFill>
                  <a:srgbClr val="000000"/>
                </a:solidFill>
                <a:ea typeface="Pretendard Regular"/>
              </a:rPr>
              <a:t>박수경</a:t>
            </a: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C44388F-E747-FA58-6588-029DCBF0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681" y="5857469"/>
            <a:ext cx="3910319" cy="4389134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835063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536700"/>
            <a:ext cx="6172200" cy="360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2997200"/>
            <a:ext cx="1333500" cy="134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4546600"/>
            <a:ext cx="5842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0" y="4508500"/>
            <a:ext cx="2616200" cy="562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8271" y="5213350"/>
            <a:ext cx="8305800" cy="176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4281" y="7978537"/>
            <a:ext cx="3289300" cy="224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2270" y="1524000"/>
            <a:ext cx="4572000" cy="420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8826">
            <a:off x="3355825" y="3593127"/>
            <a:ext cx="1778000" cy="850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82800" y="8648700"/>
            <a:ext cx="3302000" cy="1270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브랜드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스토리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(brand_story.html)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83331" y="5254219"/>
            <a:ext cx="26670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keyframes</a:t>
            </a: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로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위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아래로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 </a:t>
            </a: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움직이는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애니메이션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91400" y="1115709"/>
            <a:ext cx="3911185" cy="9416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배열을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통해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반복</a:t>
            </a:r>
          </a:p>
          <a:p>
            <a:pPr lvl="0" algn="ctr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자동으로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이미지가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변경됨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14700" y="6750560"/>
            <a:ext cx="1993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버튼을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누르면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500" b="1" dirty="0">
                <a:solidFill>
                  <a:srgbClr val="FC5230"/>
                </a:solidFill>
                <a:ea typeface="Noto Sans CJK KR Regular"/>
              </a:rPr>
              <a:t>다음 </a:t>
            </a:r>
            <a:r>
              <a:rPr lang="ko-KR" altLang="en-US" sz="2500" b="1" dirty="0" err="1">
                <a:solidFill>
                  <a:srgbClr val="FC5230"/>
                </a:solidFill>
                <a:ea typeface="Noto Sans CJK KR Regular"/>
              </a:rPr>
              <a:t>섹션으로</a:t>
            </a:r>
            <a:endParaRPr lang="ko-KR" sz="2500" b="1" i="0" u="none" strike="noStrike" dirty="0">
              <a:solidFill>
                <a:srgbClr val="FC5230"/>
              </a:solidFill>
              <a:ea typeface="Noto Sans CJK KR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77500" y="7073900"/>
            <a:ext cx="7607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휠</a:t>
            </a:r>
            <a:r>
              <a:rPr lang="en-US" sz="30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스크롤을</a:t>
            </a:r>
            <a:r>
              <a:rPr lang="en-US" sz="30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통해</a:t>
            </a:r>
            <a:r>
              <a:rPr lang="en-US" sz="30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이미지가</a:t>
            </a:r>
            <a:r>
              <a:rPr lang="en-US" sz="30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내려오는</a:t>
            </a:r>
            <a:r>
              <a:rPr lang="en-US" sz="30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이벤트</a:t>
            </a:r>
            <a:r>
              <a:rPr lang="en-US" sz="30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실행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01350" y="8646268"/>
            <a:ext cx="43434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이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사이트는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대부분</a:t>
            </a:r>
          </a:p>
          <a:p>
            <a:pPr lvl="0" algn="ctr">
              <a:lnSpc>
                <a:spcPct val="99600"/>
              </a:lnSpc>
            </a:pP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calc(), min(), </a:t>
            </a:r>
            <a:r>
              <a:rPr lang="en-US" sz="2500" b="1" i="0" u="none" strike="noStrike" dirty="0" err="1">
                <a:solidFill>
                  <a:srgbClr val="FC5230"/>
                </a:solidFill>
                <a:latin typeface="Noto Sans CJK KR Regular"/>
              </a:rPr>
              <a:t>vw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, </a:t>
            </a:r>
            <a:r>
              <a:rPr lang="en-US" sz="2500" b="1" i="0" u="none" strike="noStrike" dirty="0" err="1">
                <a:solidFill>
                  <a:srgbClr val="FC5230"/>
                </a:solidFill>
                <a:latin typeface="Noto Sans CJK KR Regular"/>
              </a:rPr>
              <a:t>hw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등</a:t>
            </a:r>
          </a:p>
          <a:p>
            <a:pPr lvl="0" algn="ctr">
              <a:lnSpc>
                <a:spcPct val="99600"/>
              </a:lnSpc>
            </a:pP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반응형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함수로</a:t>
            </a:r>
            <a:r>
              <a:rPr lang="en-US" sz="2500" b="1" i="0" u="none" strike="noStrike" dirty="0">
                <a:solidFill>
                  <a:srgbClr val="FC5230"/>
                </a:solidFill>
                <a:latin typeface="Noto Sans CJK KR Regular"/>
              </a:rPr>
              <a:t>  </a:t>
            </a:r>
            <a:r>
              <a:rPr lang="ko-KR" sz="2500" b="1" i="0" u="none" strike="noStrike" dirty="0">
                <a:solidFill>
                  <a:srgbClr val="FC5230"/>
                </a:solidFill>
                <a:ea typeface="Noto Sans CJK KR Regular"/>
              </a:rPr>
              <a:t>만들어짐</a:t>
            </a:r>
          </a:p>
        </p:txBody>
      </p:sp>
      <p:pic>
        <p:nvPicPr>
          <p:cNvPr id="25" name="그림 24" descr="텍스트, 폰트, 그래픽, 화이트이(가) 표시된 사진">
            <a:extLst>
              <a:ext uri="{FF2B5EF4-FFF2-40B4-BE49-F238E27FC236}">
                <a16:creationId xmlns:a16="http://schemas.microsoft.com/office/drawing/2014/main" id="{4FFC929A-9F78-28C6-1B53-B96358D359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946" y="2003663"/>
            <a:ext cx="6410535" cy="3180874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E5B739E1-A2F4-F7DA-6F83-4DF070294AC1}"/>
              </a:ext>
            </a:extLst>
          </p:cNvPr>
          <p:cNvSpPr txBox="1"/>
          <p:nvPr/>
        </p:nvSpPr>
        <p:spPr>
          <a:xfrm>
            <a:off x="3277241" y="7819989"/>
            <a:ext cx="1993900" cy="24064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1" i="0" u="none" strike="noStrike" dirty="0">
                <a:solidFill>
                  <a:srgbClr val="FC5230"/>
                </a:solidFill>
                <a:ea typeface="Noto Sans CJK KR Regular"/>
              </a:rPr>
              <a:t>한번만 </a:t>
            </a:r>
            <a:r>
              <a:rPr lang="ko-KR" altLang="en-US" sz="2500" b="1" i="0" u="none" strike="noStrike" dirty="0" err="1">
                <a:solidFill>
                  <a:srgbClr val="FC5230"/>
                </a:solidFill>
                <a:ea typeface="Noto Sans CJK KR Regular"/>
              </a:rPr>
              <a:t>휠을</a:t>
            </a:r>
            <a:r>
              <a:rPr lang="ko-KR" altLang="en-US" sz="2500" b="1" i="0" u="none" strike="noStrike" dirty="0">
                <a:solidFill>
                  <a:srgbClr val="FC5230"/>
                </a:solidFill>
                <a:ea typeface="Noto Sans CJK KR Regular"/>
              </a:rPr>
              <a:t> 내려도 버튼이 사라지고 한번만 </a:t>
            </a:r>
            <a:r>
              <a:rPr lang="ko-KR" altLang="en-US" sz="2500" b="1" i="0" u="none" strike="noStrike" dirty="0" err="1">
                <a:solidFill>
                  <a:srgbClr val="FC5230"/>
                </a:solidFill>
                <a:ea typeface="Noto Sans CJK KR Regular"/>
              </a:rPr>
              <a:t>휠을</a:t>
            </a:r>
            <a:r>
              <a:rPr lang="ko-KR" altLang="en-US" sz="2500" b="1" i="0" u="none" strike="noStrike" dirty="0">
                <a:solidFill>
                  <a:srgbClr val="FC5230"/>
                </a:solidFill>
                <a:ea typeface="Noto Sans CJK KR Regular"/>
              </a:rPr>
              <a:t> 올려도 버튼이 나타남</a:t>
            </a:r>
            <a:endParaRPr lang="ko-KR" sz="2500" b="1" i="0" u="none" strike="noStrike" dirty="0">
              <a:solidFill>
                <a:srgbClr val="FC5230"/>
              </a:solidFill>
              <a:ea typeface="Noto Sans CJK KR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3898900"/>
            <a:ext cx="5549900" cy="252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4559300"/>
            <a:ext cx="6146800" cy="323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" y="7327900"/>
            <a:ext cx="2514600" cy="201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" y="9334500"/>
            <a:ext cx="4508500" cy="91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5800" y="850900"/>
            <a:ext cx="6172200" cy="161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0">
            <a:off x="10858500" y="5702300"/>
            <a:ext cx="1384300" cy="74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" y="1638300"/>
            <a:ext cx="6172200" cy="177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2600" y="1955800"/>
            <a:ext cx="6172200" cy="346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25100" y="3454400"/>
            <a:ext cx="558800" cy="558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0800" y="2095500"/>
            <a:ext cx="2057400" cy="205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브랜드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스토리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(brand_story.html)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900" y="3403600"/>
            <a:ext cx="6337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양쪽으로</a:t>
            </a:r>
            <a:r>
              <a:rPr lang="en-US" sz="30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이동하며</a:t>
            </a:r>
            <a:r>
              <a:rPr lang="en-US" sz="30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아래쪽으로</a:t>
            </a:r>
            <a:r>
              <a:rPr lang="en-US" sz="30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글</a:t>
            </a:r>
            <a:r>
              <a:rPr lang="en-US" sz="30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FC5230"/>
                </a:solidFill>
                <a:ea typeface="Noto Sans CJK KR Regular"/>
              </a:rPr>
              <a:t>생성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59500" y="8737600"/>
            <a:ext cx="3429000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hover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로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이미지가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선명해지고</a:t>
            </a:r>
          </a:p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테두리가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생김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84400" y="8928100"/>
            <a:ext cx="3289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1" i="0" u="none" strike="noStrike">
                <a:solidFill>
                  <a:srgbClr val="FC5230"/>
                </a:solidFill>
                <a:ea typeface="Noto Sans CJK KR Regular"/>
              </a:rPr>
              <a:t>액티브로</a:t>
            </a:r>
            <a:r>
              <a:rPr lang="en-US" sz="24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1" i="0" u="none" strike="noStrike">
                <a:solidFill>
                  <a:srgbClr val="FC5230"/>
                </a:solidFill>
                <a:ea typeface="Noto Sans CJK KR Regular"/>
              </a:rPr>
              <a:t>활성화</a:t>
            </a:r>
            <a:r>
              <a:rPr lang="en-US" sz="24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1" i="0" u="none" strike="noStrike">
                <a:solidFill>
                  <a:srgbClr val="FC5230"/>
                </a:solidFill>
                <a:ea typeface="Noto Sans CJK KR Regular"/>
              </a:rPr>
              <a:t>시킴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14400" y="1968500"/>
            <a:ext cx="42672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C5230"/>
                </a:solidFill>
                <a:latin typeface="Noto Sans CJK KR Regular"/>
              </a:rPr>
              <a:t>javascipt:void(0); </a:t>
            </a:r>
            <a:r>
              <a:rPr lang="ko-KR" sz="2800" b="0" i="0" u="none" strike="noStrike">
                <a:solidFill>
                  <a:srgbClr val="FC5230"/>
                </a:solidFill>
                <a:ea typeface="Noto Sans CJK KR Regular"/>
              </a:rPr>
              <a:t>로</a:t>
            </a:r>
            <a:r>
              <a:rPr lang="en-US" sz="28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800" b="0" i="0" u="none" strike="noStrike">
                <a:solidFill>
                  <a:srgbClr val="FC5230"/>
                </a:solidFill>
                <a:ea typeface="Noto Sans CJK KR Regular"/>
              </a:rPr>
              <a:t>클릭해도</a:t>
            </a:r>
            <a:r>
              <a:rPr lang="en-US" sz="28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800" b="0" i="0" u="none" strike="noStrike">
                <a:solidFill>
                  <a:srgbClr val="FC5230"/>
                </a:solidFill>
                <a:ea typeface="Noto Sans CJK KR Regular"/>
              </a:rPr>
              <a:t>이동하지</a:t>
            </a:r>
            <a:r>
              <a:rPr lang="en-US" sz="28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800" b="0" i="0" u="none" strike="noStrike">
                <a:solidFill>
                  <a:srgbClr val="FC5230"/>
                </a:solidFill>
                <a:ea typeface="Noto Sans CJK KR Regular"/>
              </a:rPr>
              <a:t>않게</a:t>
            </a:r>
            <a:r>
              <a:rPr lang="en-US" sz="28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800" b="0" i="0" u="none" strike="noStrike">
                <a:solidFill>
                  <a:srgbClr val="FC5230"/>
                </a:solidFill>
                <a:ea typeface="Noto Sans CJK KR Regular"/>
              </a:rPr>
              <a:t>만듬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68200" y="3210668"/>
            <a:ext cx="6019800" cy="6172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286574" y="9022474"/>
            <a:ext cx="6019800" cy="12645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dirty="0">
                <a:solidFill>
                  <a:srgbClr val="FC5230"/>
                </a:solidFill>
                <a:ea typeface="Noto Sans CJK KR Regular"/>
              </a:rPr>
              <a:t>반복문으로 </a:t>
            </a:r>
            <a:r>
              <a:rPr lang="en-US" altLang="ko-KR" sz="2500" dirty="0" err="1">
                <a:solidFill>
                  <a:srgbClr val="FC5230"/>
                </a:solidFill>
                <a:ea typeface="Noto Sans CJK KR Regular"/>
              </a:rPr>
              <a:t>Essence_content</a:t>
            </a:r>
            <a:r>
              <a:rPr lang="en-US" altLang="ko-KR" sz="2500" dirty="0">
                <a:solidFill>
                  <a:srgbClr val="FC5230"/>
                </a:solidFill>
                <a:ea typeface="Noto Sans CJK KR Regular"/>
              </a:rPr>
              <a:t> </a:t>
            </a:r>
            <a:r>
              <a:rPr lang="ko-KR" altLang="en-US" sz="2500" dirty="0">
                <a:solidFill>
                  <a:srgbClr val="FC5230"/>
                </a:solidFill>
                <a:ea typeface="Noto Sans CJK KR Regular"/>
              </a:rPr>
              <a:t>내용을 불러오고</a:t>
            </a:r>
            <a:endParaRPr lang="en-US" altLang="ko-KR" sz="2500" dirty="0">
              <a:solidFill>
                <a:srgbClr val="FC5230"/>
              </a:solidFill>
              <a:ea typeface="Noto Sans CJK KR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500" dirty="0">
                <a:solidFill>
                  <a:srgbClr val="FC5230"/>
                </a:solidFill>
                <a:ea typeface="Noto Sans CJK KR Regular"/>
              </a:rPr>
              <a:t>active</a:t>
            </a:r>
            <a:r>
              <a:rPr lang="ko-KR" altLang="en-US" sz="2500" dirty="0">
                <a:solidFill>
                  <a:srgbClr val="FC5230"/>
                </a:solidFill>
                <a:ea typeface="Noto Sans CJK KR Regular"/>
              </a:rPr>
              <a:t>로 활성화된 텍스트만 보이도록 함</a:t>
            </a:r>
            <a:endParaRPr lang="en-US" altLang="ko-KR" sz="2500" dirty="0">
              <a:solidFill>
                <a:srgbClr val="FC5230"/>
              </a:solidFill>
              <a:ea typeface="Noto Sans CJK KR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FC5230"/>
                </a:solidFill>
                <a:ea typeface="Noto Sans CJK KR Regular"/>
              </a:rPr>
              <a:t>기본적으로 다른 요소들의 </a:t>
            </a:r>
            <a:r>
              <a:rPr lang="en-US" altLang="ko-KR" sz="2500" b="0" i="0" u="none" strike="noStrike" dirty="0">
                <a:solidFill>
                  <a:srgbClr val="FC5230"/>
                </a:solidFill>
                <a:ea typeface="Noto Sans CJK KR Regular"/>
              </a:rPr>
              <a:t>active</a:t>
            </a:r>
            <a:r>
              <a:rPr lang="ko-KR" altLang="en-US" sz="2500" b="0" i="0" u="none" strike="noStrike" dirty="0">
                <a:solidFill>
                  <a:srgbClr val="FC5230"/>
                </a:solidFill>
                <a:ea typeface="Noto Sans CJK KR Regular"/>
              </a:rPr>
              <a:t>를 제거</a:t>
            </a:r>
            <a:endParaRPr lang="ko-KR" sz="2500" b="0" i="0" u="none" strike="noStrike" dirty="0">
              <a:solidFill>
                <a:srgbClr val="FC5230"/>
              </a:solidFill>
              <a:ea typeface="Noto Sans CJK KR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2240000">
            <a:off x="3733800" y="7315200"/>
            <a:ext cx="49022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06700" y="5499100"/>
            <a:ext cx="3530600" cy="2692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18200" y="7683500"/>
            <a:ext cx="38989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7500" y="7454900"/>
            <a:ext cx="3060700" cy="2832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349500" y="6832600"/>
            <a:ext cx="4229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1" i="0" u="none" strike="noStrike">
                <a:solidFill>
                  <a:srgbClr val="FC5230"/>
                </a:solidFill>
                <a:ea typeface="Noto Sans CJK KR Regular"/>
              </a:rPr>
              <a:t>시간차를</a:t>
            </a:r>
            <a:r>
              <a:rPr lang="en-US" sz="20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FC5230"/>
                </a:solidFill>
                <a:ea typeface="Noto Sans CJK KR Regular"/>
              </a:rPr>
              <a:t>두고생성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4140200"/>
            <a:ext cx="47244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8166100"/>
            <a:ext cx="42291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2679700"/>
            <a:ext cx="4140200" cy="402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0" y="1790700"/>
            <a:ext cx="5130800" cy="711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7200" y="939800"/>
            <a:ext cx="5003800" cy="3886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브랜드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스토리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(brand_story.html)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000" y="7378700"/>
            <a:ext cx="4229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>
                <a:solidFill>
                  <a:srgbClr val="FC5230"/>
                </a:solidFill>
                <a:latin typeface="Noto Sans CJK KR Regular"/>
              </a:rPr>
              <a:t>hover</a:t>
            </a:r>
            <a:r>
              <a:rPr lang="ko-KR" sz="2800" b="1" i="0" u="none" strike="noStrike">
                <a:solidFill>
                  <a:srgbClr val="FC5230"/>
                </a:solidFill>
                <a:ea typeface="Noto Sans CJK KR Regular"/>
              </a:rPr>
              <a:t>로</a:t>
            </a:r>
            <a:r>
              <a:rPr lang="en-US" sz="28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800" b="1" i="0" u="none" strike="noStrike">
                <a:solidFill>
                  <a:srgbClr val="FC5230"/>
                </a:solidFill>
                <a:ea typeface="Noto Sans CJK KR Regular"/>
              </a:rPr>
              <a:t>색상</a:t>
            </a:r>
            <a:r>
              <a:rPr lang="en-US" sz="28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800" b="1" i="0" u="none" strike="noStrike">
                <a:solidFill>
                  <a:srgbClr val="FC5230"/>
                </a:solidFill>
                <a:ea typeface="Noto Sans CJK KR Regular"/>
              </a:rPr>
              <a:t>변경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34400" y="2832100"/>
            <a:ext cx="38608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1" i="0" u="none" strike="noStrike">
                <a:solidFill>
                  <a:srgbClr val="FC5230"/>
                </a:solidFill>
                <a:latin typeface="Noto Sans CJK KR Regular"/>
              </a:rPr>
              <a:t>input</a:t>
            </a:r>
            <a:r>
              <a:rPr lang="ko-KR" sz="2700" b="1" i="0" u="none" strike="noStrike">
                <a:solidFill>
                  <a:srgbClr val="FC5230"/>
                </a:solidFill>
                <a:ea typeface="Noto Sans CJK KR Regular"/>
              </a:rPr>
              <a:t>의</a:t>
            </a:r>
            <a:r>
              <a:rPr lang="en-US" sz="27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700" b="1" i="0" u="none" strike="noStrike">
                <a:solidFill>
                  <a:srgbClr val="FC5230"/>
                </a:solidFill>
                <a:ea typeface="Noto Sans CJK KR Regular"/>
              </a:rPr>
              <a:t>체크박스를</a:t>
            </a:r>
            <a:r>
              <a:rPr lang="en-US" sz="27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700" b="1" i="0" u="none" strike="noStrike">
                <a:solidFill>
                  <a:srgbClr val="FC5230"/>
                </a:solidFill>
                <a:ea typeface="Noto Sans CJK KR Regular"/>
              </a:rPr>
              <a:t>통해</a:t>
            </a:r>
            <a:r>
              <a:rPr lang="en-US" sz="2700" b="1" i="0" u="none" strike="noStrike">
                <a:solidFill>
                  <a:srgbClr val="FC523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700" b="1" i="0" u="none" strike="noStrike">
                <a:solidFill>
                  <a:srgbClr val="FC5230"/>
                </a:solidFill>
                <a:ea typeface="Noto Sans CJK KR Regular"/>
              </a:rPr>
              <a:t>열림과</a:t>
            </a:r>
            <a:r>
              <a:rPr lang="en-US" sz="2700" b="1" i="0" u="none" strike="noStrike">
                <a:solidFill>
                  <a:srgbClr val="FC5230"/>
                </a:solidFill>
                <a:latin typeface="Noto Sans CJK KR Regular"/>
              </a:rPr>
              <a:t> </a:t>
            </a:r>
            <a:r>
              <a:rPr lang="ko-KR" sz="2700" b="1" i="0" u="none" strike="noStrike">
                <a:solidFill>
                  <a:srgbClr val="FC5230"/>
                </a:solidFill>
                <a:ea typeface="Noto Sans CJK KR Regular"/>
              </a:rPr>
              <a:t>닫힘을</a:t>
            </a:r>
            <a:r>
              <a:rPr lang="en-US" sz="27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700" b="1" i="0" u="none" strike="noStrike">
                <a:solidFill>
                  <a:srgbClr val="FC5230"/>
                </a:solidFill>
                <a:ea typeface="Noto Sans CJK KR Regular"/>
              </a:rPr>
              <a:t>설정</a:t>
            </a:r>
          </a:p>
          <a:p>
            <a:pPr lvl="0" algn="ctr">
              <a:lnSpc>
                <a:spcPct val="99600"/>
              </a:lnSpc>
            </a:pPr>
            <a:endParaRPr lang="ko-KR" sz="2700" b="1" i="0" u="none" strike="noStrike">
              <a:solidFill>
                <a:srgbClr val="FC5230"/>
              </a:solidFill>
              <a:ea typeface="Noto Sans CJK KR Regula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2616200"/>
            <a:ext cx="5041900" cy="683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400" y="2794000"/>
            <a:ext cx="46355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3900" y="2679700"/>
            <a:ext cx="4140200" cy="6172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브랜드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리소스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센터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(brand_resource.html)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46700" y="1663700"/>
            <a:ext cx="6261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브랜드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리소스센터의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전체적인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레이아웃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0" y="1714500"/>
            <a:ext cx="8267700" cy="223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700" y="4013200"/>
            <a:ext cx="8267700" cy="387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3400" y="1193800"/>
            <a:ext cx="23749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700" y="7988300"/>
            <a:ext cx="8267700" cy="229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4013200"/>
            <a:ext cx="77851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3213100"/>
            <a:ext cx="70485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5600700"/>
            <a:ext cx="7061200" cy="4775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브랜드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리소스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센터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(brand_resource.html)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500" y="1460500"/>
            <a:ext cx="84836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요소들이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들어갈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테두리를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brand-resource-wrap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고정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마찬가지로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brand-resource-wrap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아래로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div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하나씩</a:t>
            </a:r>
            <a:b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</a:b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쌓아가면서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페이지를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구성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총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7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개의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영역으로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구성하였으며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영역마다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알맞은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스타일을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적용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536700"/>
            <a:ext cx="9055100" cy="381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5651500"/>
            <a:ext cx="2222500" cy="387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400" y="5892800"/>
            <a:ext cx="7581900" cy="226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7700" y="1054100"/>
            <a:ext cx="3517900" cy="5016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1400" y="7632700"/>
            <a:ext cx="5384800" cy="248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25700" y="1739900"/>
            <a:ext cx="1193800" cy="67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36400" y="6921500"/>
            <a:ext cx="6172200" cy="205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브랜드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리소스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센터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(brand_resource.html)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79600" y="9080500"/>
            <a:ext cx="673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Noto Sans CJK KR Regular"/>
              </a:rPr>
              <a:t>예시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27300" y="8420100"/>
            <a:ext cx="35179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00" b="1" i="0" u="none" strike="noStrike">
                <a:solidFill>
                  <a:srgbClr val="FC5230"/>
                </a:solidFill>
                <a:latin typeface="Noto Sans CJK KR Regular"/>
              </a:rPr>
              <a:t>swiper</a:t>
            </a:r>
            <a:r>
              <a:rPr lang="ko-KR" sz="3300" b="1" i="0" u="none" strike="noStrike">
                <a:solidFill>
                  <a:srgbClr val="FC5230"/>
                </a:solidFill>
                <a:ea typeface="Noto Sans CJK KR Regular"/>
              </a:rPr>
              <a:t>객체</a:t>
            </a:r>
            <a:r>
              <a:rPr lang="en-US" sz="33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1" i="0" u="none" strike="noStrike">
                <a:solidFill>
                  <a:srgbClr val="FC5230"/>
                </a:solidFill>
                <a:ea typeface="Noto Sans CJK KR Regular"/>
              </a:rPr>
              <a:t>사용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92400" y="2540000"/>
            <a:ext cx="673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Noto Sans CJK KR Regular"/>
              </a:rPr>
              <a:t>예시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044700"/>
            <a:ext cx="3429000" cy="426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2489200"/>
            <a:ext cx="2717800" cy="149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100" y="4597400"/>
            <a:ext cx="29083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300" y="2400300"/>
            <a:ext cx="6502400" cy="209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1874500" y="2921000"/>
            <a:ext cx="10160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0" y="4038600"/>
            <a:ext cx="5651500" cy="222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9500" y="5029200"/>
            <a:ext cx="12573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6654800"/>
            <a:ext cx="2679700" cy="185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8900" y="7632700"/>
            <a:ext cx="2844800" cy="248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00" y="6654800"/>
            <a:ext cx="2743200" cy="30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96600" y="7924800"/>
            <a:ext cx="72263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6900" y="7835900"/>
            <a:ext cx="4546600" cy="130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브랜드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갤러리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(brand_gallery.html)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0100" y="1587500"/>
            <a:ext cx="2070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Noto Sans CJK KR Regular"/>
              </a:rPr>
              <a:t>전체</a:t>
            </a:r>
            <a:r>
              <a:rPr lang="en-US" sz="26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Noto Sans CJK KR Regular"/>
              </a:rPr>
              <a:t>레이아웃</a:t>
            </a:r>
            <a:r>
              <a:rPr lang="en-US" sz="26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40300" y="1447800"/>
            <a:ext cx="134493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.brand-gallery-wrap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전체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요소들이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들어갈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영역을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정의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박스들이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들어갈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영역을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감싸는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.Images-wrap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이라는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flex box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안에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flex-wrap:wrap;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과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각각의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박스를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꾸미는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b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.each-images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박스들의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넓이를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width:32%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만들어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한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행에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박스들을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3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열로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배치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66300" y="7010400"/>
            <a:ext cx="7594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Img:nth-chid()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로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박스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안에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들어간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이미지들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스타일링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92300"/>
            <a:ext cx="3073400" cy="650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527300"/>
            <a:ext cx="2882900" cy="617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3098800"/>
            <a:ext cx="2882900" cy="617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200" y="2413000"/>
            <a:ext cx="5105400" cy="494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7721600"/>
            <a:ext cx="1663700" cy="101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500" y="1892300"/>
            <a:ext cx="4546600" cy="764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0" y="6553200"/>
            <a:ext cx="4241800" cy="3340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9400" y="571500"/>
            <a:ext cx="170180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63BA"/>
                </a:solidFill>
                <a:ea typeface="Pretendard Bold"/>
              </a:rPr>
              <a:t>상품</a:t>
            </a:r>
            <a:r>
              <a:rPr lang="en-US" sz="33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63BA"/>
                </a:solidFill>
                <a:ea typeface="Pretendard Bold"/>
              </a:rPr>
              <a:t>페이지</a:t>
            </a:r>
          </a:p>
          <a:p>
            <a:pPr lvl="0" algn="l">
              <a:lnSpc>
                <a:spcPct val="99600"/>
              </a:lnSpc>
            </a:pPr>
            <a:r>
              <a:rPr lang="ko-KR" sz="3300" b="0" i="0" u="none" strike="noStrike">
                <a:solidFill>
                  <a:srgbClr val="0063BA"/>
                </a:solidFill>
                <a:ea typeface="Pretendard Bold"/>
              </a:rPr>
              <a:t>행사</a:t>
            </a:r>
            <a:r>
              <a:rPr lang="en-US" sz="33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63BA"/>
                </a:solidFill>
                <a:ea typeface="Pretendard Bold"/>
              </a:rPr>
              <a:t>상품</a:t>
            </a:r>
            <a:r>
              <a:rPr lang="en-US" sz="3300" b="0" i="0" u="none" strike="noStrike">
                <a:solidFill>
                  <a:srgbClr val="0063BA"/>
                </a:solidFill>
                <a:latin typeface="Pretendard Bold"/>
              </a:rPr>
              <a:t>(goods_event.html), </a:t>
            </a:r>
            <a:r>
              <a:rPr lang="ko-KR" sz="3300" b="0" i="0" u="none" strike="noStrike">
                <a:solidFill>
                  <a:srgbClr val="0063BA"/>
                </a:solidFill>
                <a:ea typeface="Pretendard Bold"/>
              </a:rPr>
              <a:t>차별화</a:t>
            </a:r>
            <a:r>
              <a:rPr lang="en-US" sz="33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300" b="0" i="0" u="none" strike="noStrike">
                <a:solidFill>
                  <a:srgbClr val="0063BA"/>
                </a:solidFill>
                <a:ea typeface="Pretendard Bold"/>
              </a:rPr>
              <a:t>상품</a:t>
            </a:r>
            <a:r>
              <a:rPr lang="en-US" sz="3300" b="0" i="0" u="none" strike="noStrike">
                <a:solidFill>
                  <a:srgbClr val="0063BA"/>
                </a:solidFill>
                <a:latin typeface="Pretendard Bold"/>
              </a:rPr>
              <a:t>(goods_different), Fresh Food(goods_fresh)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02200" y="1905000"/>
            <a:ext cx="5626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ul li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로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상품정보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, div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로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페이지를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만듬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63600" y="5626100"/>
            <a:ext cx="3975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onclick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이벤트를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통해</a:t>
            </a:r>
          </a:p>
          <a:p>
            <a:pPr lvl="0" algn="ctr">
              <a:lnSpc>
                <a:spcPct val="99600"/>
              </a:lnSpc>
            </a:pP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함수를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불러와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페이지를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전환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30800" y="8826500"/>
            <a:ext cx="5168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itembox2, 3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은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기본적으로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숨김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0" y="2057400"/>
            <a:ext cx="4394200" cy="673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5422900"/>
            <a:ext cx="6172200" cy="212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8600" y="1816100"/>
            <a:ext cx="2616200" cy="527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00" y="2971800"/>
            <a:ext cx="2374900" cy="525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84500" y="3975100"/>
            <a:ext cx="2463800" cy="567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4800" y="7391400"/>
            <a:ext cx="2565400" cy="240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8229600"/>
            <a:ext cx="4051300" cy="1803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APP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서비스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(service_app.html)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107" y="4753853"/>
            <a:ext cx="6172201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app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서비스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애니메이션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3000" y="1600200"/>
            <a:ext cx="5473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하나의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컨테이너로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큰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페이지를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만듬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82600" y="1841500"/>
            <a:ext cx="62357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페이지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별로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따로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스타일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적용</a:t>
            </a:r>
          </a:p>
          <a:p>
            <a:pPr lvl="0" algn="ctr">
              <a:lnSpc>
                <a:spcPct val="99600"/>
              </a:lnSpc>
            </a:pPr>
            <a:endParaRPr lang="ko-KR" sz="2500" b="1" i="0" u="none" strike="noStrike">
              <a:solidFill>
                <a:srgbClr val="FC5230"/>
              </a:solidFill>
              <a:ea typeface="Noto Sans CJK K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8900" y="7556500"/>
            <a:ext cx="6692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이동하는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이미지와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반응형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이미지를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따로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구현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14700" y="8915400"/>
            <a:ext cx="6692900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이동하는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이미지를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고정시키고</a:t>
            </a:r>
            <a:b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</a:br>
            <a:r>
              <a:rPr lang="en-US" sz="2600" b="1" i="0" u="none" strike="noStrike" dirty="0" err="1">
                <a:solidFill>
                  <a:srgbClr val="FC5230"/>
                </a:solidFill>
                <a:latin typeface="Noto Sans CJK KR Regular"/>
              </a:rPr>
              <a:t>trasform:translate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()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를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이용해</a:t>
            </a:r>
          </a:p>
          <a:p>
            <a:pPr lvl="0" algn="ctr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좌표를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고정시킴</a:t>
            </a:r>
          </a:p>
        </p:txBody>
      </p:sp>
      <p:pic>
        <p:nvPicPr>
          <p:cNvPr id="19" name="그림 18" descr="텍스트, 스크린샷이(가) 표시된 사진">
            <a:extLst>
              <a:ext uri="{FF2B5EF4-FFF2-40B4-BE49-F238E27FC236}">
                <a16:creationId xmlns:a16="http://schemas.microsoft.com/office/drawing/2014/main" id="{5E553E4A-3A6C-8EC6-06F7-EBF5D4535E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658296"/>
            <a:ext cx="6180537" cy="30280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22400"/>
            <a:ext cx="6172200" cy="415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0" y="5600700"/>
            <a:ext cx="5283200" cy="425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100" y="1320800"/>
            <a:ext cx="6769100" cy="267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000" y="4889500"/>
            <a:ext cx="6172200" cy="4051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APP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서비스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(service_app.html)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19100" y="5613400"/>
            <a:ext cx="5676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변수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설정하고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배열을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통해</a:t>
            </a:r>
          </a:p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이미지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이동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및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회전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좌표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설정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78400" y="4737100"/>
            <a:ext cx="5676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이미지를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숨기고</a:t>
            </a:r>
          </a:p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현재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페이지에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맞는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이미지만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표시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69600" y="4013200"/>
            <a:ext cx="5676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스크롤이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한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페이지씩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넘어가게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설정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0000" y="8953500"/>
            <a:ext cx="5676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페이지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이동에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따른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애니메이션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설정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및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 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딜레이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설정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0" y="317500"/>
            <a:ext cx="18288000" cy="9969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00" y="4076700"/>
            <a:ext cx="8521700" cy="165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33700" y="5676900"/>
            <a:ext cx="126492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100" b="0" i="0" u="none" strike="noStrike">
                <a:solidFill>
                  <a:srgbClr val="636569"/>
                </a:solidFill>
                <a:ea typeface="Noto Sans CJK KR Bold"/>
              </a:rPr>
              <a:t>클론코딩</a:t>
            </a:r>
            <a:r>
              <a:rPr lang="en-US" sz="9100" b="0" i="0" u="none" strike="noStrike">
                <a:solidFill>
                  <a:srgbClr val="636569"/>
                </a:solidFill>
                <a:latin typeface="Noto Sans CJK KR Bold"/>
              </a:rPr>
              <a:t>(clone coding)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752600"/>
            <a:ext cx="6172200" cy="547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51000"/>
            <a:ext cx="5486400" cy="157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486400"/>
            <a:ext cx="54864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" y="3238500"/>
            <a:ext cx="5486400" cy="226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632200"/>
            <a:ext cx="5956300" cy="570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568700"/>
            <a:ext cx="58801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67200"/>
            <a:ext cx="5880100" cy="2527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6794500"/>
            <a:ext cx="5880100" cy="252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2700" y="825500"/>
            <a:ext cx="7505700" cy="3263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생활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서비스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(service_app.html)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65000" y="3606800"/>
            <a:ext cx="6172200" cy="4965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09700" y="7734300"/>
            <a:ext cx="5676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전체적인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레이아웃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19000" y="8597900"/>
            <a:ext cx="5676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기본적인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디자인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0800"/>
            <a:ext cx="5943600" cy="571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346200"/>
            <a:ext cx="4965700" cy="581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2946400"/>
            <a:ext cx="5372100" cy="699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200" y="1549400"/>
            <a:ext cx="2819400" cy="1231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진행중인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이벤트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(event_act.html)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673100" y="7404100"/>
            <a:ext cx="4216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전체적인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레이아웃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94300" y="2794000"/>
            <a:ext cx="42164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너비를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조절해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한줄에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2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개씩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생성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1498600"/>
            <a:ext cx="3556000" cy="256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11400" y="6032500"/>
            <a:ext cx="2743200" cy="3759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7400" y="3784600"/>
            <a:ext cx="5715000" cy="617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8400" y="3733800"/>
            <a:ext cx="4965700" cy="6210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5400" y="3822700"/>
            <a:ext cx="2374900" cy="146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4900" y="3822700"/>
            <a:ext cx="2374900" cy="146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3500" y="5219700"/>
            <a:ext cx="2311400" cy="154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84900" y="5219700"/>
            <a:ext cx="2374900" cy="1549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3500" y="6769100"/>
            <a:ext cx="2311400" cy="1549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84900" y="6769100"/>
            <a:ext cx="2374900" cy="1549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3500" y="8318500"/>
            <a:ext cx="2311400" cy="1549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84900" y="8255000"/>
            <a:ext cx="2374900" cy="1625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274800" y="4343400"/>
            <a:ext cx="4216400" cy="158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이미지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위에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요소를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하나</a:t>
            </a:r>
          </a:p>
          <a:p>
            <a:pPr lvl="0" algn="ctr">
              <a:lnSpc>
                <a:spcPct val="99600"/>
              </a:lnSpc>
            </a:pP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덧씌워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호버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시에도</a:t>
            </a:r>
          </a:p>
          <a:p>
            <a:pPr lvl="0" algn="ctr">
              <a:lnSpc>
                <a:spcPct val="99600"/>
              </a:lnSpc>
            </a:pP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이미지가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안쪽에서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움직이게</a:t>
            </a:r>
            <a:r>
              <a:rPr lang="en-US" sz="25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FC5230"/>
                </a:solidFill>
                <a:ea typeface="Noto Sans CJK KR Regular"/>
              </a:rPr>
              <a:t>함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562100"/>
            <a:ext cx="6172200" cy="195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4254500"/>
            <a:ext cx="6172200" cy="207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3632200"/>
            <a:ext cx="40386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" y="3581400"/>
            <a:ext cx="1905000" cy="1346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00" y="6400800"/>
            <a:ext cx="6172200" cy="160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8102600"/>
            <a:ext cx="6172200" cy="196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7200" y="1562100"/>
            <a:ext cx="5638800" cy="256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7200" y="4572000"/>
            <a:ext cx="5638800" cy="280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1400" y="4114800"/>
            <a:ext cx="2755900" cy="54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9639300" y="4381500"/>
            <a:ext cx="1333500" cy="46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25200" y="6083300"/>
            <a:ext cx="6972300" cy="3403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76200" y="3962400"/>
            <a:ext cx="4876800" cy="1625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646400" y="4013200"/>
            <a:ext cx="1917700" cy="609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고객센터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(customerCenter.html)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1701800"/>
            <a:ext cx="6172200" cy="255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고객센터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(customerCenter.html)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5143500"/>
            <a:ext cx="6172200" cy="271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51000" y="4318000"/>
            <a:ext cx="19050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0" y="4445000"/>
            <a:ext cx="48768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0800" y="1879600"/>
            <a:ext cx="6172200" cy="238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0800" y="5143500"/>
            <a:ext cx="6172200" cy="247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88800" y="4241800"/>
            <a:ext cx="1905000" cy="99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17500" y="4394200"/>
            <a:ext cx="4991100" cy="63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0500" y="7162800"/>
            <a:ext cx="4368800" cy="281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1400" y="2146300"/>
            <a:ext cx="44323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12900"/>
            <a:ext cx="6172200" cy="199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4368800"/>
            <a:ext cx="6172200" cy="92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10100" y="3619500"/>
            <a:ext cx="11557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302000"/>
            <a:ext cx="4584700" cy="115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" y="5270500"/>
            <a:ext cx="64262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00" y="6019800"/>
            <a:ext cx="6172200" cy="139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9700" y="7289800"/>
            <a:ext cx="3822700" cy="279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4900" y="7531100"/>
            <a:ext cx="25273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3700" y="1612900"/>
            <a:ext cx="6172200" cy="278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3700" y="4686300"/>
            <a:ext cx="6172200" cy="156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194800" y="3759200"/>
            <a:ext cx="1320800" cy="52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50300" y="6248400"/>
            <a:ext cx="7810500" cy="383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FAQ(customerCenter_faq.html)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79400" y="5270500"/>
            <a:ext cx="49403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63900" y="5308600"/>
            <a:ext cx="19558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714500"/>
            <a:ext cx="8356600" cy="82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2590800"/>
            <a:ext cx="57912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" y="1714500"/>
            <a:ext cx="6172200" cy="316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5676900"/>
            <a:ext cx="6172200" cy="161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" y="4991100"/>
            <a:ext cx="3632200" cy="59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203700" y="4749800"/>
            <a:ext cx="13208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00" y="7302500"/>
            <a:ext cx="8915400" cy="2679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FAQ(customerCenter_faq.html)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3600" y="6223000"/>
            <a:ext cx="4165600" cy="139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200" y="3429000"/>
            <a:ext cx="8750300" cy="96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566400" y="2743200"/>
            <a:ext cx="1320800" cy="52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0500" y="4483100"/>
            <a:ext cx="4089400" cy="132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55200" y="5918200"/>
            <a:ext cx="8178800" cy="1955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8900" y="4635500"/>
            <a:ext cx="50165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2082800"/>
            <a:ext cx="5486400" cy="711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2730500"/>
            <a:ext cx="3810000" cy="617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온라인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문의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(customerCenter_online.html)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612900"/>
            <a:ext cx="5676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전체적인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레이아웃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34698" y="1955800"/>
            <a:ext cx="5676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사용된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함수</a:t>
            </a:r>
          </a:p>
        </p:txBody>
      </p:sp>
      <p:pic>
        <p:nvPicPr>
          <p:cNvPr id="13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9918" y="1943100"/>
            <a:ext cx="5003800" cy="4508500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9647518" y="1485900"/>
            <a:ext cx="5676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접수유형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&amp;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업무구분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확인</a:t>
            </a:r>
          </a:p>
        </p:txBody>
      </p:sp>
      <p:sp>
        <p:nvSpPr>
          <p:cNvPr id="15" name="TextBox 8"/>
          <p:cNvSpPr txBox="1"/>
          <p:nvPr/>
        </p:nvSpPr>
        <p:spPr>
          <a:xfrm>
            <a:off x="9799918" y="6464300"/>
            <a:ext cx="36957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select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의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option value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가</a:t>
            </a:r>
          </a:p>
          <a:p>
            <a:pPr lvl="0" algn="l">
              <a:lnSpc>
                <a:spcPct val="99600"/>
              </a:lnSpc>
            </a:pP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none-selecte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인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경우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false,</a:t>
            </a:r>
          </a:p>
          <a:p>
            <a:pPr lvl="0" algn="l">
              <a:lnSpc>
                <a:spcPct val="99600"/>
              </a:lnSpc>
            </a:pP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그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외의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경우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true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반환</a:t>
            </a:r>
          </a:p>
          <a:p>
            <a:pPr lvl="0" algn="l">
              <a:lnSpc>
                <a:spcPct val="99600"/>
              </a:lnSpc>
            </a:pP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(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두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함수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모두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동일한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구조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)</a:t>
            </a:r>
          </a:p>
        </p:txBody>
      </p:sp>
      <p:pic>
        <p:nvPicPr>
          <p:cNvPr id="16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5418" y="5143500"/>
            <a:ext cx="50038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온라인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문의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(customerCenter_online.html)</a:t>
            </a:r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237" y="3270190"/>
            <a:ext cx="4953000" cy="3911600"/>
          </a:xfrm>
          <a:prstGeom prst="rect">
            <a:avLst/>
          </a:prstGeom>
        </p:spPr>
      </p:pic>
      <p:sp>
        <p:nvSpPr>
          <p:cNvPr id="15" name="TextBox 11"/>
          <p:cNvSpPr txBox="1"/>
          <p:nvPr/>
        </p:nvSpPr>
        <p:spPr>
          <a:xfrm>
            <a:off x="6705600" y="2008968"/>
            <a:ext cx="5676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이메일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도메인</a:t>
            </a:r>
          </a:p>
        </p:txBody>
      </p:sp>
      <p:sp>
        <p:nvSpPr>
          <p:cNvPr id="16" name="TextBox 12"/>
          <p:cNvSpPr txBox="1"/>
          <p:nvPr/>
        </p:nvSpPr>
        <p:spPr>
          <a:xfrm>
            <a:off x="7251700" y="7375652"/>
            <a:ext cx="7454900" cy="236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#domain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을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en-US" sz="2200" b="1" i="0" u="none" strike="noStrike" dirty="0" err="1">
                <a:solidFill>
                  <a:srgbClr val="FC5230"/>
                </a:solidFill>
                <a:latin typeface="Noto Sans CJK KR Regular"/>
              </a:rPr>
              <a:t>readonly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상태로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지정</a:t>
            </a:r>
          </a:p>
          <a:p>
            <a:pPr lvl="0">
              <a:lnSpc>
                <a:spcPct val="99600"/>
              </a:lnSpc>
            </a:pPr>
            <a:r>
              <a:rPr lang="en-US" sz="2200" b="1" i="0" u="none" strike="noStrike" dirty="0" err="1">
                <a:solidFill>
                  <a:srgbClr val="FC5230"/>
                </a:solidFill>
                <a:latin typeface="Noto Sans CJK KR Regular"/>
              </a:rPr>
              <a:t>domain_select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이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choice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지정된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경우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#domain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에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 </a:t>
            </a:r>
          </a:p>
          <a:p>
            <a:pPr lvl="0">
              <a:lnSpc>
                <a:spcPct val="99600"/>
              </a:lnSpc>
            </a:pP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“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도메인을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선택하세요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.”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문구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출력</a:t>
            </a:r>
          </a:p>
          <a:p>
            <a:pPr lvl="0">
              <a:lnSpc>
                <a:spcPct val="99600"/>
              </a:lnSpc>
            </a:pPr>
            <a:endParaRPr lang="ko-KR" sz="2200" b="1" i="0" u="none" strike="noStrike" dirty="0">
              <a:solidFill>
                <a:srgbClr val="FC5230"/>
              </a:solidFill>
              <a:ea typeface="Noto Sans CJK KR Regular"/>
            </a:endParaRPr>
          </a:p>
          <a:p>
            <a:pPr lvl="0">
              <a:lnSpc>
                <a:spcPct val="99600"/>
              </a:lnSpc>
            </a:pPr>
            <a:r>
              <a:rPr lang="en-US" sz="2200" b="1" i="0" u="none" strike="noStrike" dirty="0" err="1">
                <a:solidFill>
                  <a:srgbClr val="FC5230"/>
                </a:solidFill>
                <a:latin typeface="Noto Sans CJK KR Regular"/>
              </a:rPr>
              <a:t>domain_select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custom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으로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지정된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경우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en-US" sz="2200" b="1" i="0" u="none" strike="noStrike" dirty="0" err="1">
                <a:solidFill>
                  <a:srgbClr val="FC5230"/>
                </a:solidFill>
                <a:latin typeface="Noto Sans CJK KR Regular"/>
              </a:rPr>
              <a:t>readonly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제거</a:t>
            </a:r>
          </a:p>
          <a:p>
            <a:pPr lvl="0">
              <a:lnSpc>
                <a:spcPct val="99600"/>
              </a:lnSpc>
            </a:pP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이외의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경우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en-US" sz="2200" b="1" i="0" u="none" strike="noStrike" dirty="0" err="1">
                <a:solidFill>
                  <a:srgbClr val="FC5230"/>
                </a:solidFill>
                <a:latin typeface="Noto Sans CJK KR Regular"/>
              </a:rPr>
              <a:t>domain_select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의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값을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#domain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에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입력</a:t>
            </a:r>
          </a:p>
          <a:p>
            <a:pPr lvl="0">
              <a:lnSpc>
                <a:spcPct val="99600"/>
              </a:lnSpc>
            </a:pPr>
            <a:endParaRPr lang="ko-KR" sz="2200" b="1" i="0" u="none" strike="noStrike" dirty="0">
              <a:solidFill>
                <a:srgbClr val="FC5230"/>
              </a:solidFill>
              <a:ea typeface="Noto Sans CJK KR Regular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2B1DB8-F3BA-D85A-2B8C-4918C1CCBD61}"/>
              </a:ext>
            </a:extLst>
          </p:cNvPr>
          <p:cNvGrpSpPr/>
          <p:nvPr/>
        </p:nvGrpSpPr>
        <p:grpSpPr>
          <a:xfrm>
            <a:off x="-152400" y="2008968"/>
            <a:ext cx="7454900" cy="7404100"/>
            <a:chOff x="10938062" y="1691528"/>
            <a:chExt cx="7454900" cy="7404100"/>
          </a:xfrm>
        </p:grpSpPr>
        <p:pic>
          <p:nvPicPr>
            <p:cNvPr id="1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3563" y="2828178"/>
              <a:ext cx="5295900" cy="3835400"/>
            </a:xfrm>
            <a:prstGeom prst="rect">
              <a:avLst/>
            </a:prstGeom>
          </p:spPr>
        </p:pic>
        <p:pic>
          <p:nvPicPr>
            <p:cNvPr id="19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47662" y="8295528"/>
              <a:ext cx="6172200" cy="393700"/>
            </a:xfrm>
            <a:prstGeom prst="rect">
              <a:avLst/>
            </a:prstGeom>
          </p:spPr>
        </p:pic>
        <p:sp>
          <p:nvSpPr>
            <p:cNvPr id="20" name="TextBox 14"/>
            <p:cNvSpPr txBox="1"/>
            <p:nvPr/>
          </p:nvSpPr>
          <p:spPr>
            <a:xfrm>
              <a:off x="12042962" y="1691528"/>
              <a:ext cx="5676900" cy="469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2600" b="1" i="0" u="none" strike="noStrike" dirty="0">
                  <a:solidFill>
                    <a:srgbClr val="FC5230"/>
                  </a:solidFill>
                  <a:ea typeface="Noto Sans CJK KR Regular"/>
                </a:rPr>
                <a:t>메일</a:t>
              </a:r>
              <a:r>
                <a:rPr lang="en-US" sz="2600" b="1" i="0" u="none" strike="noStrike" dirty="0">
                  <a:solidFill>
                    <a:srgbClr val="FC5230"/>
                  </a:solidFill>
                  <a:latin typeface="Noto Sans CJK KR Regular"/>
                </a:rPr>
                <a:t> </a:t>
              </a:r>
              <a:r>
                <a:rPr lang="ko-KR" sz="2600" b="1" i="0" u="none" strike="noStrike" dirty="0">
                  <a:solidFill>
                    <a:srgbClr val="FC5230"/>
                  </a:solidFill>
                  <a:ea typeface="Noto Sans CJK KR Regular"/>
                </a:rPr>
                <a:t>입력</a:t>
              </a:r>
              <a:r>
                <a:rPr lang="en-US" sz="2600" b="1" i="0" u="none" strike="noStrike" dirty="0">
                  <a:solidFill>
                    <a:srgbClr val="FC5230"/>
                  </a:solidFill>
                  <a:latin typeface="Noto Sans CJK KR Regular"/>
                </a:rPr>
                <a:t> </a:t>
              </a:r>
              <a:r>
                <a:rPr lang="ko-KR" sz="2600" b="1" i="0" u="none" strike="noStrike" dirty="0">
                  <a:solidFill>
                    <a:srgbClr val="FC5230"/>
                  </a:solidFill>
                  <a:ea typeface="Noto Sans CJK KR Regular"/>
                </a:rPr>
                <a:t>확인</a:t>
              </a: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11096812" y="7031878"/>
              <a:ext cx="7073900" cy="723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#mail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과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 #domain 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중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 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하나라도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 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내용이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 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빈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 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경우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 false, 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그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 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외의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 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경우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 true 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반환</a:t>
              </a:r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10938062" y="8701928"/>
              <a:ext cx="74549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Submit(domain) 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함수를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 “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등록하기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” 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버튼에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 onclick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으로</a:t>
              </a:r>
              <a:r>
                <a:rPr lang="en-US" sz="2200" b="1" i="0" u="none" strike="noStrike">
                  <a:solidFill>
                    <a:srgbClr val="FC5230"/>
                  </a:solidFill>
                  <a:latin typeface="Noto Sans CJK KR Regular"/>
                </a:rPr>
                <a:t> </a:t>
              </a:r>
              <a:r>
                <a:rPr lang="ko-KR" sz="2200" b="1" i="0" u="none" strike="noStrike">
                  <a:solidFill>
                    <a:srgbClr val="FC5230"/>
                  </a:solidFill>
                  <a:ea typeface="Noto Sans CJK KR Regular"/>
                </a:rPr>
                <a:t>호출</a:t>
              </a:r>
            </a:p>
          </p:txBody>
        </p:sp>
      </p:grpSp>
      <p:pic>
        <p:nvPicPr>
          <p:cNvPr id="13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1950" y="5225990"/>
            <a:ext cx="61722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2092512"/>
            <a:ext cx="8648700" cy="231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" y="4575362"/>
            <a:ext cx="4635500" cy="361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5825564"/>
            <a:ext cx="5588000" cy="3162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온라인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문의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(customerCenter_online.html)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43206" y="1632509"/>
            <a:ext cx="5676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동의하기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07050" y="4575362"/>
            <a:ext cx="658495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#allAgree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가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체크된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경우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#essential, #pick, </a:t>
            </a:r>
          </a:p>
          <a:p>
            <a:pPr lvl="0" algn="l">
              <a:lnSpc>
                <a:spcPct val="99600"/>
              </a:lnSpc>
            </a:pP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#age14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체크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, #allAgree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가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해제된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경우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모두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해제</a:t>
            </a:r>
          </a:p>
          <a:p>
            <a:pPr lvl="0" algn="l">
              <a:lnSpc>
                <a:spcPct val="99600"/>
              </a:lnSpc>
            </a:pP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이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함수를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#allAgree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에서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onclick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으로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호출</a:t>
            </a:r>
          </a:p>
          <a:p>
            <a:pPr lvl="0" algn="l">
              <a:lnSpc>
                <a:spcPct val="99600"/>
              </a:lnSpc>
            </a:pPr>
            <a:endParaRPr lang="ko-KR" sz="2200" b="1" i="0" u="none" strike="noStrike" dirty="0">
              <a:solidFill>
                <a:srgbClr val="FC5230"/>
              </a:solidFill>
              <a:ea typeface="Noto Sans CJK KR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962400" y="9083114"/>
            <a:ext cx="7569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#essential, #pick, #age14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가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모두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체크된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경우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#allAgree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체크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,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이외의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경우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 #allAgree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해제</a:t>
            </a:r>
          </a:p>
          <a:p>
            <a:pPr lvl="0" algn="ctr">
              <a:lnSpc>
                <a:spcPct val="99600"/>
              </a:lnSpc>
            </a:pP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이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함수를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#essential, #pick, #age14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에서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onclick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으로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호출</a:t>
            </a:r>
          </a:p>
        </p:txBody>
      </p:sp>
      <p:sp>
        <p:nvSpPr>
          <p:cNvPr id="18" name="TextBox 6"/>
          <p:cNvSpPr txBox="1"/>
          <p:nvPr/>
        </p:nvSpPr>
        <p:spPr>
          <a:xfrm>
            <a:off x="11811000" y="2165350"/>
            <a:ext cx="5676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필수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항목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동의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여부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/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연령</a:t>
            </a:r>
            <a:r>
              <a:rPr lang="en-US" sz="26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Noto Sans CJK KR Regular"/>
              </a:rPr>
              <a:t>확인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12680950" y="8359214"/>
            <a:ext cx="42291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#essential / #age14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이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체크되면</a:t>
            </a:r>
          </a:p>
          <a:p>
            <a:pPr lvl="0" algn="l">
              <a:lnSpc>
                <a:spcPct val="99600"/>
              </a:lnSpc>
            </a:pP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 true,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아니면</a:t>
            </a:r>
            <a:r>
              <a:rPr lang="en-US" sz="2200" b="1" i="0" u="none" strike="noStrike" dirty="0">
                <a:solidFill>
                  <a:srgbClr val="FC5230"/>
                </a:solidFill>
                <a:latin typeface="Noto Sans CJK KR Regular"/>
              </a:rPr>
              <a:t> false </a:t>
            </a:r>
            <a:r>
              <a:rPr lang="ko-KR" sz="2200" b="1" i="0" u="none" strike="noStrike" dirty="0">
                <a:solidFill>
                  <a:srgbClr val="FC5230"/>
                </a:solidFill>
                <a:ea typeface="Noto Sans CJK KR Regular"/>
              </a:rPr>
              <a:t>반환</a:t>
            </a:r>
          </a:p>
        </p:txBody>
      </p:sp>
      <p:pic>
        <p:nvPicPr>
          <p:cNvPr id="2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3450" y="3144744"/>
            <a:ext cx="4546600" cy="4978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온라인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문의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(customerCenter_online.html)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3900" y="1612900"/>
            <a:ext cx="5676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등록하기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(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입력확인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0" y="2057400"/>
            <a:ext cx="3530600" cy="610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0" y="2057400"/>
            <a:ext cx="4508500" cy="5207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17100" y="8178800"/>
            <a:ext cx="8242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Submit(domain)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함수에서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위의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함수를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모두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호출하고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반환된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값이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false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인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경우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그에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맞는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경고창이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출력되도록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함</a:t>
            </a:r>
          </a:p>
        </p:txBody>
      </p:sp>
      <p:sp>
        <p:nvSpPr>
          <p:cNvPr id="21" name="TextBox 7"/>
          <p:cNvSpPr txBox="1"/>
          <p:nvPr/>
        </p:nvSpPr>
        <p:spPr>
          <a:xfrm>
            <a:off x="1309407" y="1355538"/>
            <a:ext cx="5676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제목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&amp;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내용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입력</a:t>
            </a:r>
            <a:r>
              <a:rPr lang="en-US" sz="26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600" b="1" i="0" u="none" strike="noStrike">
                <a:solidFill>
                  <a:srgbClr val="FC5230"/>
                </a:solidFill>
                <a:ea typeface="Noto Sans CJK KR Regular"/>
              </a:rPr>
              <a:t>확인</a:t>
            </a:r>
          </a:p>
        </p:txBody>
      </p:sp>
      <p:pic>
        <p:nvPicPr>
          <p:cNvPr id="22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445" y="1847850"/>
            <a:ext cx="6172200" cy="4267200"/>
          </a:xfrm>
          <a:prstGeom prst="rect">
            <a:avLst/>
          </a:prstGeom>
        </p:spPr>
      </p:pic>
      <p:pic>
        <p:nvPicPr>
          <p:cNvPr id="23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8007" y="5610038"/>
            <a:ext cx="4254500" cy="4584700"/>
          </a:xfrm>
          <a:prstGeom prst="rect">
            <a:avLst/>
          </a:prstGeom>
        </p:spPr>
      </p:pic>
      <p:sp>
        <p:nvSpPr>
          <p:cNvPr id="24" name="TextBox 12"/>
          <p:cNvSpPr txBox="1"/>
          <p:nvPr/>
        </p:nvSpPr>
        <p:spPr>
          <a:xfrm>
            <a:off x="1550707" y="6372038"/>
            <a:ext cx="36576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#title / #message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에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입력된</a:t>
            </a:r>
          </a:p>
          <a:p>
            <a:pPr lvl="0" algn="ctr">
              <a:lnSpc>
                <a:spcPct val="99600"/>
              </a:lnSpc>
            </a:pP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내용이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없으면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false, </a:t>
            </a:r>
          </a:p>
          <a:p>
            <a:pPr lvl="0" algn="ctr">
              <a:lnSpc>
                <a:spcPct val="99600"/>
              </a:lnSpc>
            </a:pP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있으면</a:t>
            </a:r>
            <a:r>
              <a:rPr lang="en-US" sz="2200" b="1" i="0" u="none" strike="noStrike">
                <a:solidFill>
                  <a:srgbClr val="FC5230"/>
                </a:solidFill>
                <a:latin typeface="Noto Sans CJK KR Regular"/>
              </a:rPr>
              <a:t> true </a:t>
            </a:r>
            <a:r>
              <a:rPr lang="ko-KR" sz="2200" b="1" i="0" u="none" strike="noStrike">
                <a:solidFill>
                  <a:srgbClr val="FC5230"/>
                </a:solidFill>
                <a:ea typeface="Noto Sans CJK KR Regular"/>
              </a:rPr>
              <a:t>반환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1333500" y="4724400"/>
            <a:ext cx="510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  PART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3500" y="3746500"/>
            <a:ext cx="5130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Bold"/>
              </a:rPr>
              <a:t>담당</a:t>
            </a:r>
            <a:r>
              <a:rPr lang="en-US" sz="31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Bold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3746500"/>
            <a:ext cx="584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AACBE9"/>
                </a:solidFill>
                <a:latin typeface="Pretendard Medium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9791700" y="4724400"/>
            <a:ext cx="510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메인화면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91700" y="3746500"/>
            <a:ext cx="5130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Bold"/>
              </a:rPr>
              <a:t>메인페이지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1300" y="3746500"/>
            <a:ext cx="584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AACBE9"/>
                </a:solidFill>
                <a:latin typeface="Pretendard Medium"/>
              </a:rPr>
              <a:t>03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4020800" y="4724400"/>
            <a:ext cx="51054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브랜드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스토리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브랜드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리소스센터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브랜스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갤러리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20800" y="3746500"/>
            <a:ext cx="5130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Bold"/>
              </a:rPr>
              <a:t>이마트</a:t>
            </a:r>
            <a:r>
              <a:rPr lang="en-US" sz="3100" b="0" i="0" u="none" strike="noStrike">
                <a:solidFill>
                  <a:srgbClr val="0063BA"/>
                </a:solidFill>
                <a:latin typeface="Pretendard Bold"/>
              </a:rPr>
              <a:t>24 </a:t>
            </a:r>
            <a:r>
              <a:rPr lang="ko-KR" sz="31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60400" y="3746500"/>
            <a:ext cx="584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5562600" y="7721600"/>
            <a:ext cx="51054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APP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생활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62600" y="6743700"/>
            <a:ext cx="5130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Bold"/>
              </a:rPr>
              <a:t>서비스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02200" y="6743700"/>
            <a:ext cx="584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AACBE9"/>
                </a:solidFill>
                <a:latin typeface="Pretendard Medium"/>
              </a:rPr>
              <a:t>06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9804400" y="7721600"/>
            <a:ext cx="51054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진행중인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이벤트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종료된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이벤트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04400" y="6743700"/>
            <a:ext cx="5130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Bold"/>
              </a:rPr>
              <a:t>이벤트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6743700"/>
            <a:ext cx="584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AACBE9"/>
                </a:solidFill>
                <a:latin typeface="Pretendard Medium"/>
              </a:rPr>
              <a:t>07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1333500" y="7721600"/>
            <a:ext cx="51054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행사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상품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차별화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상품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Fresh Food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3500" y="6743700"/>
            <a:ext cx="5130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Bold"/>
              </a:rPr>
              <a:t>상품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5800" y="6743700"/>
            <a:ext cx="584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AACBE9"/>
                </a:solidFill>
                <a:latin typeface="Pretendard Medium"/>
              </a:rPr>
              <a:t>05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4020800" y="7721600"/>
            <a:ext cx="51054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고객센터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FAQ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QA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20800" y="6743700"/>
            <a:ext cx="5130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Bold"/>
              </a:rPr>
              <a:t>고객센터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60400" y="6743700"/>
            <a:ext cx="584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AACBE9"/>
                </a:solidFill>
                <a:latin typeface="Pretendard Medium"/>
              </a:rPr>
              <a:t>08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5562600" y="4724400"/>
            <a:ext cx="510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헤더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Light"/>
              </a:rPr>
              <a:t> &amp; </a:t>
            </a:r>
            <a:r>
              <a:rPr lang="ko-KR" sz="2500" b="0" i="0" u="none" strike="noStrike">
                <a:solidFill>
                  <a:srgbClr val="000000"/>
                </a:solidFill>
                <a:ea typeface="Pretendard Light"/>
              </a:rPr>
              <a:t>푸터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62600" y="3746500"/>
            <a:ext cx="5130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Bold"/>
              </a:rPr>
              <a:t>헤더</a:t>
            </a:r>
            <a:r>
              <a:rPr lang="en-US" sz="3100" b="0" i="0" u="none" strike="noStrike">
                <a:solidFill>
                  <a:srgbClr val="0063BA"/>
                </a:solidFill>
                <a:latin typeface="Pretendard Bold"/>
              </a:rPr>
              <a:t> &amp; </a:t>
            </a:r>
            <a:r>
              <a:rPr lang="ko-KR" sz="3100" b="0" i="0" u="none" strike="noStrike">
                <a:solidFill>
                  <a:srgbClr val="0063BA"/>
                </a:solidFill>
                <a:ea typeface="Pretendard Bold"/>
              </a:rPr>
              <a:t>푸터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02200" y="3746500"/>
            <a:ext cx="584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AACBE9"/>
                </a:solidFill>
                <a:latin typeface="Pretendard Medium"/>
              </a:rPr>
              <a:t>02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하면서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어려웠던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6900" y="2120900"/>
            <a:ext cx="11785600" cy="322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협동해서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같이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만들어야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하는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문서에서</a:t>
            </a:r>
          </a:p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서로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부분을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가져와서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합치는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과정에서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코드가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꼬일까봐</a:t>
            </a:r>
          </a:p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이름을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바꾸거나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순서를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바꾸는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등의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어려움이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있었습니다</a:t>
            </a:r>
          </a:p>
          <a:p>
            <a:pPr lvl="0" algn="l">
              <a:lnSpc>
                <a:spcPct val="99600"/>
              </a:lnSpc>
            </a:pPr>
            <a:endParaRPr lang="ko-KR" sz="3000" b="1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또한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난이도가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높아서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구현하는데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시간이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되게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오래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걸렸고</a:t>
            </a:r>
          </a:p>
          <a:p>
            <a:pPr lvl="0" algn="l">
              <a:lnSpc>
                <a:spcPct val="99600"/>
              </a:lnSpc>
            </a:pPr>
            <a:endParaRPr lang="ko-KR" sz="3000" b="1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구현하지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못한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부분도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조금은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있어서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아쉬웠습니다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927100"/>
            <a:ext cx="17030700" cy="6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9601200"/>
            <a:ext cx="17030700" cy="6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51300" y="3848100"/>
            <a:ext cx="10198100" cy="243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700" b="1" i="0" u="none" strike="noStrike">
                <a:solidFill>
                  <a:srgbClr val="0063BA"/>
                </a:solidFill>
                <a:ea typeface="Noto Sans CJK KR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7874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담당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1800" y="2768600"/>
            <a:ext cx="17526000" cy="474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오윤석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브랜드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스토리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진행중인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이벤트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, header&amp;footer,  APP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</a:p>
          <a:p>
            <a:pPr lvl="0" algn="l">
              <a:lnSpc>
                <a:spcPct val="116199"/>
              </a:lnSpc>
            </a:pPr>
            <a:endParaRPr lang="ko-KR" sz="3800" b="0" i="0" u="none" strike="noStrike">
              <a:solidFill>
                <a:srgbClr val="000000"/>
              </a:solidFill>
              <a:ea typeface="Pretendard Bold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박예린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상품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행사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상품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차별화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상품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, Fresh Food),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온라인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문의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, APP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</a:p>
          <a:p>
            <a:pPr lvl="0" algn="l">
              <a:lnSpc>
                <a:spcPct val="116199"/>
              </a:lnSpc>
            </a:pPr>
            <a:endParaRPr lang="ko-KR" sz="3800" b="0" i="0" u="none" strike="noStrike">
              <a:solidFill>
                <a:srgbClr val="000000"/>
              </a:solidFill>
              <a:ea typeface="Pretendard Bold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박시우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브랜드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리소스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센터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브랜드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갤러리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생활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, header&amp;footer, 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메인페이지</a:t>
            </a:r>
          </a:p>
          <a:p>
            <a:pPr lvl="0" algn="l">
              <a:lnSpc>
                <a:spcPct val="116199"/>
              </a:lnSpc>
            </a:pPr>
            <a:endParaRPr lang="ko-KR" sz="3800" b="0" i="0" u="none" strike="noStrike">
              <a:solidFill>
                <a:srgbClr val="000000"/>
              </a:solidFill>
              <a:ea typeface="Pretendard Bold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박수경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고객센터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홈</a:t>
            </a:r>
            <a:r>
              <a:rPr lang="en-US" sz="3800" b="0" i="0" u="none" strike="noStrike">
                <a:solidFill>
                  <a:srgbClr val="000000"/>
                </a:solidFill>
                <a:latin typeface="Pretendard Bold"/>
              </a:rPr>
              <a:t>, FAQ, </a:t>
            </a:r>
            <a:r>
              <a:rPr lang="ko-KR" sz="3800" b="0" i="0" u="none" strike="noStrike">
                <a:solidFill>
                  <a:srgbClr val="000000"/>
                </a:solidFill>
                <a:ea typeface="Pretendard Bold"/>
              </a:rPr>
              <a:t>메인페이지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473200"/>
            <a:ext cx="9385300" cy="306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4533900"/>
            <a:ext cx="9385300" cy="191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473200"/>
            <a:ext cx="93472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790700"/>
            <a:ext cx="93472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473200"/>
            <a:ext cx="93472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700" y="1803400"/>
            <a:ext cx="4394200" cy="44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2565400"/>
            <a:ext cx="54991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2984500"/>
            <a:ext cx="54991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900" y="3416300"/>
            <a:ext cx="5499100" cy="54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3100" y="2590800"/>
            <a:ext cx="1397000" cy="137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2540000"/>
            <a:ext cx="8902700" cy="1435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100" y="5372100"/>
            <a:ext cx="9347200" cy="1003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92700" y="5372100"/>
            <a:ext cx="1041400" cy="1003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34100" y="5372100"/>
            <a:ext cx="9652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12000" y="5372100"/>
            <a:ext cx="8509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50200" y="5372100"/>
            <a:ext cx="850900" cy="1003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88400" y="5372100"/>
            <a:ext cx="850900" cy="1003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7480300"/>
            <a:ext cx="3657600" cy="2260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88500" y="1371600"/>
            <a:ext cx="1981200" cy="1193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8400000">
            <a:off x="9664700" y="3873500"/>
            <a:ext cx="2654300" cy="1193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40200" y="6540500"/>
            <a:ext cx="7785100" cy="647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40200" y="7175500"/>
            <a:ext cx="7785100" cy="647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40200" y="7175500"/>
            <a:ext cx="7785100" cy="64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19000" y="4330700"/>
            <a:ext cx="5511800" cy="3860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204700" y="1968500"/>
            <a:ext cx="5753100" cy="2362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24400" y="7823200"/>
            <a:ext cx="2425700" cy="2438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Header &amp; footer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203200" y="6400800"/>
            <a:ext cx="48895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메뉴에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마우스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가져갈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시</a:t>
            </a:r>
          </a:p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hover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로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색상변환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87200" y="1257300"/>
            <a:ext cx="61087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hover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되면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하위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메뉴창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생성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362700" y="7759700"/>
            <a:ext cx="56261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일반적으로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반투명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상태지만</a:t>
            </a:r>
          </a:p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마우스를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가져가면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불투명으로</a:t>
            </a:r>
            <a:r>
              <a:rPr lang="en-US" sz="3300" b="0" i="0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3300" b="0" i="0" u="none" strike="noStrike">
                <a:solidFill>
                  <a:srgbClr val="FC5230"/>
                </a:solidFill>
                <a:ea typeface="Noto Sans CJK KR Regular"/>
              </a:rPr>
              <a:t>변경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6083300"/>
            <a:ext cx="8064500" cy="276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072DB5-F74D-5ED1-A00D-F359D60A3E3C}"/>
              </a:ext>
            </a:extLst>
          </p:cNvPr>
          <p:cNvGrpSpPr/>
          <p:nvPr/>
        </p:nvGrpSpPr>
        <p:grpSpPr>
          <a:xfrm>
            <a:off x="8454687" y="2219748"/>
            <a:ext cx="8712200" cy="3429000"/>
            <a:chOff x="8902700" y="2400300"/>
            <a:chExt cx="8712200" cy="3429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2700" y="2400300"/>
              <a:ext cx="8712200" cy="20828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2700" y="3962400"/>
              <a:ext cx="8712200" cy="1866900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600" y="6108700"/>
            <a:ext cx="4292600" cy="269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4800" y="5867400"/>
            <a:ext cx="5054600" cy="3302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페이지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(index.html)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3BE0D3-4CCC-2413-BAC9-C3AAA1D1A55F}"/>
              </a:ext>
            </a:extLst>
          </p:cNvPr>
          <p:cNvGrpSpPr/>
          <p:nvPr/>
        </p:nvGrpSpPr>
        <p:grpSpPr>
          <a:xfrm>
            <a:off x="317500" y="2463800"/>
            <a:ext cx="7595951" cy="3225800"/>
            <a:chOff x="317500" y="2463800"/>
            <a:chExt cx="7595951" cy="3225800"/>
          </a:xfrm>
        </p:grpSpPr>
        <p:pic>
          <p:nvPicPr>
            <p:cNvPr id="18" name="그림 17" descr="텍스트, 의류, 스크린샷, 노랑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25E4F6E-87E0-040B-91F8-07E3A4F03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364" y="2463800"/>
              <a:ext cx="7591087" cy="315981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7500" y="2463800"/>
              <a:ext cx="7531100" cy="29464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7500" y="2463800"/>
              <a:ext cx="7595951" cy="32258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9800" y="5130800"/>
              <a:ext cx="1308100" cy="4064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97000" y="5092700"/>
              <a:ext cx="431800" cy="50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스크린샷이(가) 표시된 사진">
            <a:extLst>
              <a:ext uri="{FF2B5EF4-FFF2-40B4-BE49-F238E27FC236}">
                <a16:creationId xmlns:a16="http://schemas.microsoft.com/office/drawing/2014/main" id="{2CEEA7D9-0014-B342-E996-035EB3145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1469"/>
            <a:ext cx="8178800" cy="267652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00" y="1600200"/>
            <a:ext cx="8521700" cy="339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" y="4495800"/>
            <a:ext cx="5499100" cy="349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0" y="6324600"/>
            <a:ext cx="6743700" cy="334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4991100"/>
            <a:ext cx="745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0200" y="7010400"/>
            <a:ext cx="7696200" cy="2908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1663700"/>
            <a:ext cx="1752600" cy="265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1638300"/>
            <a:ext cx="6235700" cy="274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00" y="1714500"/>
            <a:ext cx="1460500" cy="260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5700" y="1714500"/>
            <a:ext cx="1511300" cy="260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7000" y="1714500"/>
            <a:ext cx="1574800" cy="260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1800" y="1714500"/>
            <a:ext cx="1574800" cy="260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1612731"/>
            <a:ext cx="8331200" cy="279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400" y="1879600"/>
            <a:ext cx="16383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2100" y="2489200"/>
            <a:ext cx="1625600" cy="508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800" y="3035300"/>
            <a:ext cx="1612900" cy="508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800" y="3543300"/>
            <a:ext cx="16129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페이지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(index.html)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0CCD5852-B019-BFF3-536A-E5BC8E4DF3B8}"/>
              </a:ext>
            </a:extLst>
          </p:cNvPr>
          <p:cNvGrpSpPr/>
          <p:nvPr/>
        </p:nvGrpSpPr>
        <p:grpSpPr>
          <a:xfrm>
            <a:off x="62782" y="1282700"/>
            <a:ext cx="5768975" cy="3609706"/>
            <a:chOff x="62782" y="1282700"/>
            <a:chExt cx="5768975" cy="3609706"/>
          </a:xfrm>
        </p:grpSpPr>
        <p:pic>
          <p:nvPicPr>
            <p:cNvPr id="25" name="그림 24" descr="텍스트, 스크린샷, 디자인이(가) 표시된 사진">
              <a:extLst>
                <a:ext uri="{FF2B5EF4-FFF2-40B4-BE49-F238E27FC236}">
                  <a16:creationId xmlns:a16="http://schemas.microsoft.com/office/drawing/2014/main" id="{9CDC1A4F-84EC-1645-ADA9-E7C5B7AFB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82" y="1282700"/>
              <a:ext cx="5768975" cy="3409412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715" y="4371706"/>
              <a:ext cx="4521200" cy="520700"/>
            </a:xfrm>
            <a:prstGeom prst="rect">
              <a:avLst/>
            </a:prstGeom>
          </p:spPr>
        </p:pic>
        <p:pic>
          <p:nvPicPr>
            <p:cNvPr id="26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532" y="2901412"/>
              <a:ext cx="978981" cy="914400"/>
            </a:xfrm>
            <a:prstGeom prst="rect">
              <a:avLst/>
            </a:prstGeom>
          </p:spPr>
        </p:pic>
        <p:pic>
          <p:nvPicPr>
            <p:cNvPr id="27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5818" y="2892765"/>
              <a:ext cx="966281" cy="914400"/>
            </a:xfrm>
            <a:prstGeom prst="rect">
              <a:avLst/>
            </a:prstGeom>
          </p:spPr>
        </p:pic>
        <p:pic>
          <p:nvPicPr>
            <p:cNvPr id="28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1479" y="2901412"/>
              <a:ext cx="903321" cy="914400"/>
            </a:xfrm>
            <a:prstGeom prst="rect">
              <a:avLst/>
            </a:prstGeom>
          </p:spPr>
        </p:pic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7700" y="762000"/>
            <a:ext cx="6172200" cy="283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00" y="4889500"/>
            <a:ext cx="3403600" cy="312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698500"/>
            <a:ext cx="4787900" cy="297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7600" y="3543300"/>
            <a:ext cx="61722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51100" y="6540500"/>
            <a:ext cx="2882900" cy="3517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페이지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(index.html)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618D935-A0D4-9E28-5A8D-064071AECD39}"/>
              </a:ext>
            </a:extLst>
          </p:cNvPr>
          <p:cNvGrpSpPr/>
          <p:nvPr/>
        </p:nvGrpSpPr>
        <p:grpSpPr>
          <a:xfrm>
            <a:off x="4977397" y="5436411"/>
            <a:ext cx="10026218" cy="4621989"/>
            <a:chOff x="4977397" y="5436411"/>
            <a:chExt cx="10026218" cy="4621989"/>
          </a:xfrm>
        </p:grpSpPr>
        <p:pic>
          <p:nvPicPr>
            <p:cNvPr id="31" name="그림 30" descr="텍스트, 스크린샷이(가) 표시된 사진">
              <a:extLst>
                <a:ext uri="{FF2B5EF4-FFF2-40B4-BE49-F238E27FC236}">
                  <a16:creationId xmlns:a16="http://schemas.microsoft.com/office/drawing/2014/main" id="{553F882D-7F78-92B9-7C9B-9FE1437E1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397" y="5557742"/>
              <a:ext cx="10026218" cy="450065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15000" y="7429500"/>
              <a:ext cx="5537200" cy="6858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092156" y="5969000"/>
              <a:ext cx="1993900" cy="20447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88200" y="6896100"/>
              <a:ext cx="4584700" cy="5207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549215" y="5436411"/>
              <a:ext cx="3454400" cy="596900"/>
            </a:xfrm>
            <a:prstGeom prst="rect">
              <a:avLst/>
            </a:prstGeom>
          </p:spPr>
        </p:pic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77015" y="4447429"/>
            <a:ext cx="6172200" cy="2413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청량 음료, 그래픽 디자인, 음식이(가) 표시된 사진">
            <a:extLst>
              <a:ext uri="{FF2B5EF4-FFF2-40B4-BE49-F238E27FC236}">
                <a16:creationId xmlns:a16="http://schemas.microsoft.com/office/drawing/2014/main" id="{6AD724D1-97EC-3C31-9AD7-115BD321C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21" y="1703177"/>
            <a:ext cx="5726079" cy="257037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524000"/>
            <a:ext cx="5740400" cy="283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" y="4914900"/>
            <a:ext cx="5740400" cy="408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0" y="5359400"/>
            <a:ext cx="5930900" cy="363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600" y="4356100"/>
            <a:ext cx="58547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9600" y="1955800"/>
            <a:ext cx="6172200" cy="160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7700" y="4419600"/>
            <a:ext cx="6083300" cy="4572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6500" y="1828800"/>
            <a:ext cx="4267200" cy="236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6500" y="2755900"/>
            <a:ext cx="4826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41100" y="2768600"/>
            <a:ext cx="482600" cy="495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66700" y="5461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페이지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(index.html)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962</Words>
  <Application>Microsoft Office PowerPoint</Application>
  <PresentationFormat>사용자 지정</PresentationFormat>
  <Paragraphs>183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Pretendard Regular</vt:lpstr>
      <vt:lpstr>Arial</vt:lpstr>
      <vt:lpstr>Noto Sans CJK KR Bold</vt:lpstr>
      <vt:lpstr>Noto Sans CJK KR Regular</vt:lpstr>
      <vt:lpstr>Pretendard Light</vt:lpstr>
      <vt:lpstr>Calibri</vt:lpstr>
      <vt:lpstr>Pretendard Bold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시우 박</cp:lastModifiedBy>
  <cp:revision>9</cp:revision>
  <dcterms:created xsi:type="dcterms:W3CDTF">2006-08-16T00:00:00Z</dcterms:created>
  <dcterms:modified xsi:type="dcterms:W3CDTF">2025-02-12T18:00:27Z</dcterms:modified>
</cp:coreProperties>
</file>